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304" r:id="rId2"/>
    <p:sldId id="347" r:id="rId3"/>
    <p:sldId id="348" r:id="rId4"/>
    <p:sldId id="349" r:id="rId5"/>
    <p:sldId id="350" r:id="rId6"/>
    <p:sldId id="351" r:id="rId7"/>
    <p:sldId id="352" r:id="rId8"/>
    <p:sldId id="366" r:id="rId9"/>
    <p:sldId id="354" r:id="rId10"/>
    <p:sldId id="356" r:id="rId11"/>
    <p:sldId id="357" r:id="rId12"/>
    <p:sldId id="358" r:id="rId13"/>
    <p:sldId id="359" r:id="rId14"/>
    <p:sldId id="360" r:id="rId15"/>
    <p:sldId id="361" r:id="rId16"/>
    <p:sldId id="327" r:id="rId17"/>
    <p:sldId id="362" r:id="rId18"/>
    <p:sldId id="363" r:id="rId19"/>
    <p:sldId id="36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FF99"/>
    <a:srgbClr val="FFFF66"/>
    <a:srgbClr val="FF6699"/>
    <a:srgbClr val="FF99FF"/>
    <a:srgbClr val="006666"/>
    <a:srgbClr val="F8460E"/>
    <a:srgbClr val="0000FF"/>
    <a:srgbClr val="F5E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9" autoAdjust="0"/>
    <p:restoredTop sz="93525" autoAdjust="0"/>
  </p:normalViewPr>
  <p:slideViewPr>
    <p:cSldViewPr>
      <p:cViewPr varScale="1">
        <p:scale>
          <a:sx n="90" d="100"/>
          <a:sy n="90" d="100"/>
        </p:scale>
        <p:origin x="82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4FD6F-9DAC-4DEA-A939-F10A9D28AAF4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6AFCF-BC0C-4496-BF95-D7C648FD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5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861259-F62F-40F9-8D37-027E0B934A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710A8-A3CB-42A6-8A1D-1C4B94E1F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861259-F62F-40F9-8D37-027E0B934A9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710A8-A3CB-42A6-8A1D-1C4B94E1F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ong n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2527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000" b="1" u="sng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330" y="971550"/>
            <a:ext cx="560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BÀI 30: CỘNG HAI SỐ THẬP </a:t>
            </a:r>
            <a:r>
              <a:rPr lang="es-ES" b="1">
                <a:solidFill>
                  <a:srgbClr val="FFFF00"/>
                </a:solidFill>
              </a:rPr>
              <a:t>PHÂN</a:t>
            </a:r>
            <a:r>
              <a:rPr lang="vi-VN" b="1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752600" y="209550"/>
            <a:ext cx="563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Năm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25 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562350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04950"/>
            <a:ext cx="8763000" cy="193899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MỤC TIÊU</a:t>
            </a:r>
          </a:p>
          <a:p>
            <a:pPr algn="just"/>
            <a:r>
              <a:rPr lang="en-US" sz="2000" b="1" dirty="0" err="1">
                <a:solidFill>
                  <a:srgbClr val="FFFF00"/>
                </a:solidFill>
              </a:rPr>
              <a:t>Em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biết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vi-VN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Cộng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hai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số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thập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phân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vi-VN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Tính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chất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giao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hoán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của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phép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cộng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hai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số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thập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phân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vi-VN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Giải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toán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với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phép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cộng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hai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số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thập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phân</a:t>
            </a:r>
            <a:r>
              <a:rPr lang="en-US" sz="2000" b="1" dirty="0">
                <a:solidFill>
                  <a:srgbClr val="FFFF00"/>
                </a:solidFill>
              </a:rPr>
              <a:t>; 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toán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có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nội</a:t>
            </a:r>
            <a:r>
              <a:rPr lang="en-US" sz="2000" b="1" dirty="0">
                <a:solidFill>
                  <a:srgbClr val="FFFF00"/>
                </a:solidFill>
              </a:rPr>
              <a:t> dung </a:t>
            </a:r>
            <a:r>
              <a:rPr lang="en-US" sz="2000" b="1" dirty="0" err="1">
                <a:solidFill>
                  <a:srgbClr val="FFFF00"/>
                </a:solidFill>
              </a:rPr>
              <a:t>hình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học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446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71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Câu</a:t>
            </a:r>
            <a:r>
              <a:rPr lang="en-US" b="1" dirty="0"/>
              <a:t> 1. </a:t>
            </a:r>
            <a:r>
              <a:rPr lang="en-US" b="1" dirty="0" err="1"/>
              <a:t>Tính</a:t>
            </a:r>
            <a:r>
              <a:rPr lang="en-US" b="1" dirty="0"/>
              <a:t> :</a:t>
            </a:r>
            <a:endParaRPr lang="en-US" dirty="0"/>
          </a:p>
        </p:txBody>
      </p:sp>
      <p:pic>
        <p:nvPicPr>
          <p:cNvPr id="72706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/>
          <a:srcRect b="31579"/>
          <a:stretch>
            <a:fillRect/>
          </a:stretch>
        </p:blipFill>
        <p:spPr bwMode="auto">
          <a:xfrm>
            <a:off x="381000" y="438150"/>
            <a:ext cx="8043324" cy="990600"/>
          </a:xfrm>
          <a:prstGeom prst="rect">
            <a:avLst/>
          </a:prstGeom>
          <a:noFill/>
        </p:spPr>
      </p:pic>
      <p:pic>
        <p:nvPicPr>
          <p:cNvPr id="7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51681" t="68421" r="46424" b="5263"/>
          <a:stretch>
            <a:fillRect/>
          </a:stretch>
        </p:blipFill>
        <p:spPr bwMode="auto">
          <a:xfrm>
            <a:off x="4519450" y="1418240"/>
            <a:ext cx="152400" cy="381000"/>
          </a:xfrm>
          <a:prstGeom prst="rect">
            <a:avLst/>
          </a:prstGeom>
          <a:noFill/>
        </p:spPr>
      </p:pic>
      <p:pic>
        <p:nvPicPr>
          <p:cNvPr id="8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6926" t="68421" r="90232"/>
          <a:stretch>
            <a:fillRect/>
          </a:stretch>
        </p:blipFill>
        <p:spPr bwMode="auto">
          <a:xfrm>
            <a:off x="903890" y="1428750"/>
            <a:ext cx="228600" cy="457200"/>
          </a:xfrm>
          <a:prstGeom prst="rect">
            <a:avLst/>
          </a:prstGeom>
          <a:noFill/>
        </p:spPr>
      </p:pic>
      <p:pic>
        <p:nvPicPr>
          <p:cNvPr id="9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9071" t="68421" r="88981" b="10526"/>
          <a:stretch>
            <a:fillRect/>
          </a:stretch>
        </p:blipFill>
        <p:spPr bwMode="auto">
          <a:xfrm>
            <a:off x="1098330" y="1428750"/>
            <a:ext cx="152400" cy="304800"/>
          </a:xfrm>
          <a:prstGeom prst="rect">
            <a:avLst/>
          </a:prstGeom>
          <a:noFill/>
        </p:spPr>
      </p:pic>
      <p:pic>
        <p:nvPicPr>
          <p:cNvPr id="10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12609" t="68421" r="85496" b="10526"/>
          <a:stretch>
            <a:fillRect/>
          </a:stretch>
        </p:blipFill>
        <p:spPr bwMode="auto">
          <a:xfrm>
            <a:off x="1405760" y="1428750"/>
            <a:ext cx="152400" cy="304800"/>
          </a:xfrm>
          <a:prstGeom prst="rect">
            <a:avLst/>
          </a:prstGeom>
          <a:noFill/>
        </p:spPr>
      </p:pic>
      <p:pic>
        <p:nvPicPr>
          <p:cNvPr id="11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14504" t="68421" r="76316"/>
          <a:stretch>
            <a:fillRect/>
          </a:stretch>
        </p:blipFill>
        <p:spPr bwMode="auto">
          <a:xfrm>
            <a:off x="1581810" y="1418240"/>
            <a:ext cx="738350" cy="457200"/>
          </a:xfrm>
          <a:prstGeom prst="rect">
            <a:avLst/>
          </a:prstGeom>
          <a:noFill/>
        </p:spPr>
      </p:pic>
      <p:pic>
        <p:nvPicPr>
          <p:cNvPr id="12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53575" t="73684" r="44530" b="5263"/>
          <a:stretch>
            <a:fillRect/>
          </a:stretch>
        </p:blipFill>
        <p:spPr bwMode="auto">
          <a:xfrm>
            <a:off x="4698130" y="1494440"/>
            <a:ext cx="152400" cy="304800"/>
          </a:xfrm>
          <a:prstGeom prst="rect">
            <a:avLst/>
          </a:prstGeom>
          <a:noFill/>
        </p:spPr>
      </p:pic>
      <p:pic>
        <p:nvPicPr>
          <p:cNvPr id="13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56418" t="73684" r="41687" b="10526"/>
          <a:stretch>
            <a:fillRect/>
          </a:stretch>
        </p:blipFill>
        <p:spPr bwMode="auto">
          <a:xfrm>
            <a:off x="4966140" y="1491810"/>
            <a:ext cx="152400" cy="228600"/>
          </a:xfrm>
          <a:prstGeom prst="rect">
            <a:avLst/>
          </a:prstGeom>
          <a:noFill/>
        </p:spPr>
      </p:pic>
      <p:pic>
        <p:nvPicPr>
          <p:cNvPr id="14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58312" t="68421" r="33684" b="10526"/>
          <a:stretch>
            <a:fillRect/>
          </a:stretch>
        </p:blipFill>
        <p:spPr bwMode="auto">
          <a:xfrm>
            <a:off x="5139560" y="1428750"/>
            <a:ext cx="643760" cy="304800"/>
          </a:xfrm>
          <a:prstGeom prst="rect">
            <a:avLst/>
          </a:prstGeom>
          <a:noFill/>
        </p:spPr>
      </p:pic>
      <p:pic>
        <p:nvPicPr>
          <p:cNvPr id="15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90000" t="68421" r="6505"/>
          <a:stretch>
            <a:fillRect/>
          </a:stretch>
        </p:blipFill>
        <p:spPr bwMode="auto">
          <a:xfrm>
            <a:off x="7620000" y="1428750"/>
            <a:ext cx="281150" cy="457200"/>
          </a:xfrm>
          <a:prstGeom prst="rect">
            <a:avLst/>
          </a:prstGeom>
          <a:noFill/>
        </p:spPr>
      </p:pic>
      <p:pic>
        <p:nvPicPr>
          <p:cNvPr id="16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93495" t="68421" r="4610"/>
          <a:stretch>
            <a:fillRect/>
          </a:stretch>
        </p:blipFill>
        <p:spPr bwMode="auto">
          <a:xfrm>
            <a:off x="7924800" y="1428750"/>
            <a:ext cx="152400" cy="457200"/>
          </a:xfrm>
          <a:prstGeom prst="rect">
            <a:avLst/>
          </a:prstGeom>
          <a:noFill/>
        </p:spPr>
      </p:pic>
      <p:pic>
        <p:nvPicPr>
          <p:cNvPr id="17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96338" t="68421"/>
          <a:stretch>
            <a:fillRect/>
          </a:stretch>
        </p:blipFill>
        <p:spPr bwMode="auto">
          <a:xfrm>
            <a:off x="8198070" y="1428750"/>
            <a:ext cx="294574" cy="457200"/>
          </a:xfrm>
          <a:prstGeom prst="rect">
            <a:avLst/>
          </a:prstGeom>
          <a:noFill/>
        </p:spPr>
      </p:pic>
      <p:pic>
        <p:nvPicPr>
          <p:cNvPr id="18" name="Picture 2" descr="https://img.loigiaihay.com/picture/2019/0927/tr82-bai-1-l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8839" t="68421" r="48319" b="5263"/>
          <a:stretch>
            <a:fillRect/>
          </a:stretch>
        </p:blipFill>
        <p:spPr bwMode="auto">
          <a:xfrm>
            <a:off x="4267200" y="1428750"/>
            <a:ext cx="228600" cy="381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87670" y="11255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3300" y="111344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1000" y="113709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Câu</a:t>
            </a:r>
            <a:r>
              <a:rPr lang="en-US" b="1" dirty="0"/>
              <a:t> 2.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:</a:t>
            </a:r>
          </a:p>
        </p:txBody>
      </p:sp>
      <p:pic>
        <p:nvPicPr>
          <p:cNvPr id="71682" name="Picture 2" descr="https://img.loigiaihay.com/picture/2019/0927/b2-tr82-vn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590550"/>
            <a:ext cx="8142501" cy="685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1276350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giải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71684" name="Picture 4" descr="https://img.loigiaihay.com/picture/2019/0927/b21-tr82-vnen5.jpg"/>
          <p:cNvPicPr>
            <a:picLocks noChangeAspect="1" noChangeArrowheads="1"/>
          </p:cNvPicPr>
          <p:nvPr/>
        </p:nvPicPr>
        <p:blipFill>
          <a:blip r:embed="rId3"/>
          <a:srcRect b="31579"/>
          <a:stretch>
            <a:fillRect/>
          </a:stretch>
        </p:blipFill>
        <p:spPr bwMode="auto">
          <a:xfrm>
            <a:off x="228600" y="1657350"/>
            <a:ext cx="7823961" cy="990600"/>
          </a:xfrm>
          <a:prstGeom prst="rect">
            <a:avLst/>
          </a:prstGeom>
          <a:noFill/>
        </p:spPr>
      </p:pic>
      <p:pic>
        <p:nvPicPr>
          <p:cNvPr id="10" name="Picture 4" descr="https://img.loigiaihay.com/picture/2019/0927/b21-tr82-vnen5.jpg"/>
          <p:cNvPicPr>
            <a:picLocks noChangeAspect="1" noChangeArrowheads="1"/>
          </p:cNvPicPr>
          <p:nvPr/>
        </p:nvPicPr>
        <p:blipFill>
          <a:blip r:embed="rId3"/>
          <a:srcRect t="68421" r="85391" b="5263"/>
          <a:stretch>
            <a:fillRect/>
          </a:stretch>
        </p:blipFill>
        <p:spPr bwMode="auto">
          <a:xfrm>
            <a:off x="252250" y="2647950"/>
            <a:ext cx="1143000" cy="381000"/>
          </a:xfrm>
          <a:prstGeom prst="rect">
            <a:avLst/>
          </a:prstGeom>
          <a:noFill/>
        </p:spPr>
      </p:pic>
      <p:pic>
        <p:nvPicPr>
          <p:cNvPr id="11" name="Picture 4" descr="https://img.loigiaihay.com/picture/2019/0927/b21-tr82-vnen5.jpg"/>
          <p:cNvPicPr>
            <a:picLocks noChangeAspect="1" noChangeArrowheads="1"/>
          </p:cNvPicPr>
          <p:nvPr/>
        </p:nvPicPr>
        <p:blipFill>
          <a:blip r:embed="rId3"/>
          <a:srcRect l="41879" t="68421" r="41564"/>
          <a:stretch>
            <a:fillRect/>
          </a:stretch>
        </p:blipFill>
        <p:spPr bwMode="auto">
          <a:xfrm>
            <a:off x="3539360" y="264795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4" descr="https://img.loigiaihay.com/picture/2019/0927/b21-tr82-vnen5.jpg"/>
          <p:cNvPicPr>
            <a:picLocks noChangeAspect="1" noChangeArrowheads="1"/>
          </p:cNvPicPr>
          <p:nvPr/>
        </p:nvPicPr>
        <p:blipFill>
          <a:blip r:embed="rId3"/>
          <a:srcRect l="85706" t="68421" r="-315"/>
          <a:stretch>
            <a:fillRect/>
          </a:stretch>
        </p:blipFill>
        <p:spPr bwMode="auto">
          <a:xfrm>
            <a:off x="6968360" y="2650580"/>
            <a:ext cx="1143000" cy="45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Câu 3</a:t>
            </a:r>
            <a:r>
              <a:rPr lang="en-US" b="1" dirty="0"/>
              <a:t>. </a:t>
            </a:r>
            <a:r>
              <a:rPr lang="vi-VN" dirty="0"/>
              <a:t>Giải bài toán sau:</a:t>
            </a:r>
          </a:p>
          <a:p>
            <a:r>
              <a:rPr lang="vi-VN" dirty="0"/>
              <a:t>Nam cao 1,39m, Hà cao hơn Nam 0,12m. Hỏi Hà cao bao nhiêu mét?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81915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giải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1417588"/>
            <a:ext cx="4572000" cy="4572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mét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196215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1,39 + 0,12 = 1,51 (m)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249555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         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: 1,51m.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Câu</a:t>
            </a:r>
            <a:r>
              <a:rPr lang="en-US" b="1" dirty="0"/>
              <a:t> 4. </a:t>
            </a:r>
            <a:r>
              <a:rPr lang="en-US" dirty="0"/>
              <a:t>a)  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 + b </a:t>
            </a:r>
            <a:r>
              <a:rPr lang="en-US" dirty="0" err="1"/>
              <a:t>và</a:t>
            </a:r>
            <a:r>
              <a:rPr lang="en-US" dirty="0"/>
              <a:t> b + a :</a:t>
            </a:r>
          </a:p>
        </p:txBody>
      </p:sp>
      <p:pic>
        <p:nvPicPr>
          <p:cNvPr id="77826" name="Picture 2" descr="https://img.loigiaihay.com/picture/2019/0927/b4-tr82-vn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742950"/>
            <a:ext cx="8793473" cy="24384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652108"/>
          <a:ext cx="8001000" cy="1053242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3242">
                <a:tc>
                  <a:txBody>
                    <a:bodyPr/>
                    <a:lstStyle/>
                    <a:p>
                      <a:pPr fontAlgn="t"/>
                      <a:r>
                        <a:rPr lang="vi-VN" sz="2000" b="1" i="1" dirty="0"/>
                        <a:t>Phép cộng các số thập phân có tính chất giao hoán : Khi đổi chỗ hai số hạng trong một tổng thì tổng không thay đổi.</a:t>
                      </a:r>
                      <a:endParaRPr lang="vi-VN" sz="2000" b="0" dirty="0"/>
                    </a:p>
                    <a:p>
                      <a:pPr algn="ctr" fontAlgn="t"/>
                      <a:r>
                        <a:rPr lang="vi-VN" sz="2000" b="1" i="1" dirty="0"/>
                        <a:t>a + b = b + a</a:t>
                      </a:r>
                      <a:endParaRPr lang="vi-VN" sz="2000" b="0" dirty="0"/>
                    </a:p>
                  </a:txBody>
                  <a:tcPr marL="38941" marR="38941" marT="38941" marB="38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F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3248620"/>
            <a:ext cx="175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: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1" name="Picture 5" descr="https://img.loigiaihay.com/picture/2019/0927/b41-tr82-vnen5.jpg"/>
          <p:cNvPicPr>
            <a:picLocks noChangeAspect="1" noChangeArrowheads="1"/>
          </p:cNvPicPr>
          <p:nvPr/>
        </p:nvPicPr>
        <p:blipFill>
          <a:blip r:embed="rId3"/>
          <a:srcRect l="42619" t="78025" r="30714" b="6173"/>
          <a:stretch>
            <a:fillRect/>
          </a:stretch>
        </p:blipFill>
        <p:spPr bwMode="auto">
          <a:xfrm>
            <a:off x="4495800" y="2624435"/>
            <a:ext cx="2133600" cy="304800"/>
          </a:xfrm>
          <a:prstGeom prst="rect">
            <a:avLst/>
          </a:prstGeom>
          <a:noFill/>
        </p:spPr>
      </p:pic>
      <p:pic>
        <p:nvPicPr>
          <p:cNvPr id="12" name="Picture 5" descr="https://img.loigiaihay.com/picture/2019/0927/b41-tr82-vnen5.jpg"/>
          <p:cNvPicPr>
            <a:picLocks noChangeAspect="1" noChangeArrowheads="1"/>
          </p:cNvPicPr>
          <p:nvPr/>
        </p:nvPicPr>
        <p:blipFill>
          <a:blip r:embed="rId3"/>
          <a:srcRect l="42619" t="54321" r="29762" b="25926"/>
          <a:stretch>
            <a:fillRect/>
          </a:stretch>
        </p:blipFill>
        <p:spPr bwMode="auto">
          <a:xfrm>
            <a:off x="4457700" y="2076450"/>
            <a:ext cx="2209800" cy="381000"/>
          </a:xfrm>
          <a:prstGeom prst="rect">
            <a:avLst/>
          </a:prstGeom>
          <a:noFill/>
        </p:spPr>
      </p:pic>
      <p:pic>
        <p:nvPicPr>
          <p:cNvPr id="13" name="Picture 5" descr="https://img.loigiaihay.com/picture/2019/0927/b41-tr82-vnen5.jpg"/>
          <p:cNvPicPr>
            <a:picLocks noChangeAspect="1" noChangeArrowheads="1"/>
          </p:cNvPicPr>
          <p:nvPr/>
        </p:nvPicPr>
        <p:blipFill>
          <a:blip r:embed="rId3"/>
          <a:srcRect l="71190" t="53334" r="2143" b="30864"/>
          <a:stretch>
            <a:fillRect/>
          </a:stretch>
        </p:blipFill>
        <p:spPr bwMode="auto">
          <a:xfrm>
            <a:off x="6781800" y="2114550"/>
            <a:ext cx="2133600" cy="304800"/>
          </a:xfrm>
          <a:prstGeom prst="rect">
            <a:avLst/>
          </a:prstGeom>
          <a:noFill/>
        </p:spPr>
      </p:pic>
      <p:pic>
        <p:nvPicPr>
          <p:cNvPr id="14" name="Picture 5" descr="https://img.loigiaihay.com/picture/2019/0927/b41-tr82-vnen5.jpg"/>
          <p:cNvPicPr>
            <a:picLocks noChangeAspect="1" noChangeArrowheads="1"/>
          </p:cNvPicPr>
          <p:nvPr/>
        </p:nvPicPr>
        <p:blipFill>
          <a:blip r:embed="rId3"/>
          <a:srcRect l="71428" t="81975" r="2857" b="6173"/>
          <a:stretch>
            <a:fillRect/>
          </a:stretch>
        </p:blipFill>
        <p:spPr bwMode="auto">
          <a:xfrm>
            <a:off x="6858000" y="2724150"/>
            <a:ext cx="2057400" cy="22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0955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b) Thực hiện phép cộng rồi dùng tính chất giao hoán để thử lại :</a:t>
            </a:r>
            <a:endParaRPr lang="en-US" dirty="0"/>
          </a:p>
        </p:txBody>
      </p:sp>
      <p:pic>
        <p:nvPicPr>
          <p:cNvPr id="76802" name="Picture 2" descr="https://img.loigiaihay.com/picture/2019/0927/b4b-tr82-vn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90550"/>
            <a:ext cx="6324600" cy="9252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1733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b) Ta </a:t>
            </a:r>
            <a:r>
              <a:rPr lang="en-US" dirty="0" err="1"/>
              <a:t>có</a:t>
            </a:r>
            <a:r>
              <a:rPr lang="en-US" dirty="0"/>
              <a:t> :</a:t>
            </a:r>
          </a:p>
          <a:p>
            <a:r>
              <a:rPr lang="en-US" dirty="0"/>
              <a:t>+)  17,39 + 35,04 = 52,43   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3421618"/>
            <a:ext cx="331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 :     6,7 + 8,58 = 15,28.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7223" y="3052286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+)  8,58 + 6,7 = 15,28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2343150"/>
            <a:ext cx="36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 :     35,04 + 17,39 = 52,43.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335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Câu 5</a:t>
            </a:r>
            <a:r>
              <a:rPr lang="en-US" b="1" dirty="0"/>
              <a:t>. </a:t>
            </a:r>
            <a:r>
              <a:rPr lang="vi-VN" dirty="0"/>
              <a:t>Giải bài toán sau: </a:t>
            </a:r>
            <a:endParaRPr lang="en-US" dirty="0"/>
          </a:p>
          <a:p>
            <a:r>
              <a:rPr lang="vi-VN" dirty="0"/>
              <a:t>Một hình chữ nhật có chiều rộng 18,35m, chiều dài hơn chiều rộng 9,3m. Tính chu vi của hình chữ nhật đó.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047750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giải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1504950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885950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18,35 + 9,3 = 27,65 (m)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2266950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Chu vi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19400" y="27241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(27,65 </a:t>
            </a:r>
            <a:r>
              <a:rPr lang="vi-VN" dirty="0"/>
              <a:t>+ </a:t>
            </a:r>
            <a:r>
              <a:rPr lang="pt-BR"/>
              <a:t>18,35) </a:t>
            </a:r>
            <a:r>
              <a:rPr lang="pt-BR" dirty="0"/>
              <a:t>× 2 =  92 (m)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3105150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92m.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33600" y="890885"/>
            <a:ext cx="51816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HOẠT ĐỘNG ỨNG DỤNG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Câu 1</a:t>
            </a:r>
            <a:endParaRPr lang="vi-VN" dirty="0"/>
          </a:p>
          <a:p>
            <a:r>
              <a:rPr lang="vi-VN" dirty="0"/>
              <a:t>Dùng thước có vạch chia mi-li-mét để đo khoảng cách giữa các nhà của Gấu, Voi, Khỉ, Chuột trong sơ đồ dưới đây :</a:t>
            </a:r>
          </a:p>
        </p:txBody>
      </p:sp>
      <p:pic>
        <p:nvPicPr>
          <p:cNvPr id="1026" name="Picture 2" descr="https://img.loigiaihay.com/picture/2019/0927/b30-phan-c-tr83-vn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47750"/>
            <a:ext cx="4848225" cy="3657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0955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Câu 2</a:t>
            </a:r>
            <a:endParaRPr lang="vi-VN" dirty="0"/>
          </a:p>
          <a:p>
            <a:r>
              <a:rPr lang="vi-VN" dirty="0"/>
              <a:t>Viết số đo độ dài các đoạn thẳng trong sơ đồ trên dưới dạng số thập phân, chẳng hạn 4,6cm.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742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Câu 3</a:t>
            </a:r>
            <a:endParaRPr lang="vi-VN" dirty="0"/>
          </a:p>
          <a:p>
            <a:r>
              <a:rPr lang="vi-VN" dirty="0"/>
              <a:t>Tính độ dài quãng đường ngắn nhất từ :</a:t>
            </a:r>
          </a:p>
          <a:p>
            <a:r>
              <a:rPr lang="vi-VN" dirty="0"/>
              <a:t>- Nhà Voi đến nhà Chuột.</a:t>
            </a:r>
          </a:p>
          <a:p>
            <a:r>
              <a:rPr lang="vi-VN" dirty="0"/>
              <a:t>- Nhà Gấu đến nhà Chuột.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loigiaihay.com/picture/2019/0927/b30-phan-a-c1-tr79-vn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14349"/>
            <a:ext cx="8458200" cy="1382059"/>
          </a:xfrm>
          <a:prstGeom prst="rect">
            <a:avLst/>
          </a:prstGeom>
          <a:noFill/>
        </p:spPr>
      </p:pic>
      <p:pic>
        <p:nvPicPr>
          <p:cNvPr id="7171" name="Picture 3" descr="https://img.loigiaihay.com/picture/2019/0927/tr80-cau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370" y="2533650"/>
            <a:ext cx="3759430" cy="25527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333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Câu 1</a:t>
            </a:r>
            <a:r>
              <a:rPr lang="en-US" b="1" dirty="0"/>
              <a:t>. </a:t>
            </a:r>
            <a:r>
              <a:rPr lang="vi-VN" dirty="0"/>
              <a:t>Quan sát hình dưới đây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20241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- Em đố bạn viết cân nặng của các con vật theo thứ tự từ bé đến lớn vào bảng sau 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0,2 </a:t>
            </a:r>
            <a:r>
              <a:rPr lang="en-US" dirty="0" err="1"/>
              <a:t>tấn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5,4 </a:t>
            </a:r>
            <a:r>
              <a:rPr lang="en-US" dirty="0" err="1"/>
              <a:t>tấn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0,75 </a:t>
            </a:r>
            <a:r>
              <a:rPr lang="en-US" dirty="0" err="1"/>
              <a:t>tấn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0,9 </a:t>
            </a:r>
            <a:r>
              <a:rPr lang="en-US" dirty="0" err="1"/>
              <a:t>tấn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3103424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: </a:t>
            </a:r>
          </a:p>
          <a:p>
            <a:pPr>
              <a:lnSpc>
                <a:spcPct val="150000"/>
              </a:lnSpc>
            </a:pPr>
            <a:r>
              <a:rPr lang="en-US" dirty="0"/>
              <a:t>0,2 </a:t>
            </a:r>
            <a:r>
              <a:rPr lang="en-US" dirty="0" err="1"/>
              <a:t>tấn</a:t>
            </a:r>
            <a:r>
              <a:rPr lang="en-US" dirty="0"/>
              <a:t> &lt; 0,75 </a:t>
            </a:r>
            <a:r>
              <a:rPr lang="en-US" dirty="0" err="1"/>
              <a:t>tấn</a:t>
            </a:r>
            <a:r>
              <a:rPr lang="en-US" dirty="0"/>
              <a:t> &lt; 0,9 </a:t>
            </a:r>
            <a:r>
              <a:rPr lang="en-US" dirty="0" err="1"/>
              <a:t>tấn</a:t>
            </a:r>
            <a:r>
              <a:rPr lang="en-US" dirty="0"/>
              <a:t> &lt; 5,4 </a:t>
            </a:r>
            <a:r>
              <a:rPr lang="en-US" dirty="0" err="1"/>
              <a:t>tấn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br>
              <a:rPr lang="en-US" dirty="0"/>
            </a:br>
            <a:endParaRPr lang="en-US" dirty="0"/>
          </a:p>
        </p:txBody>
      </p:sp>
      <p:pic>
        <p:nvPicPr>
          <p:cNvPr id="7173" name="Picture 5" descr="https://img.loigiaihay.com/picture/2019/0927/tr80-cau-1-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999" y="2539235"/>
            <a:ext cx="3778395" cy="26042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-1905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Câu 2</a:t>
            </a:r>
            <a:r>
              <a:rPr lang="en-US" b="1" dirty="0"/>
              <a:t>. </a:t>
            </a:r>
            <a:r>
              <a:rPr lang="vi-VN" dirty="0"/>
              <a:t>Thực hành lần lượt các hoạt động </a:t>
            </a:r>
          </a:p>
          <a:p>
            <a:r>
              <a:rPr lang="vi-VN" dirty="0"/>
              <a:t>a) Đọc bài toán :</a:t>
            </a:r>
          </a:p>
          <a:p>
            <a:r>
              <a:rPr lang="vi-VN" dirty="0"/>
              <a:t>• Bài toán : Đường gấp khúc ABC gồ đoạn AB dài 1,36m và đoạn BC dài 2,93m. Hỏi đường gấp khúc đó có độ dài bao nhiêu mét ?</a:t>
            </a:r>
          </a:p>
        </p:txBody>
      </p:sp>
      <p:pic>
        <p:nvPicPr>
          <p:cNvPr id="6146" name="Picture 2" descr="https://img.loigiaihay.com/picture/2019/0927/b2-tr80-vn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00150"/>
            <a:ext cx="2771775" cy="18383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0" y="11016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b) Thảo luận cách giải bài toán :</a:t>
            </a:r>
          </a:p>
          <a:p>
            <a:r>
              <a:rPr lang="vi-VN" dirty="0"/>
              <a:t>- Để tính độ dài đường gấp khúc ta phải thực hiện phép tính gì ?</a:t>
            </a:r>
          </a:p>
          <a:p>
            <a:r>
              <a:rPr lang="vi-VN" dirty="0"/>
              <a:t>- Cùng nhau suy nghĩ cách thực hiện phép tính.</a:t>
            </a:r>
          </a:p>
          <a:p>
            <a:r>
              <a:rPr lang="vi-VN" dirty="0"/>
              <a:t>-  Nói với bạn cách thực hiện phép tính.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952750"/>
            <a:ext cx="81832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981200" y="38671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:    136cm + 293cm = 429cm.</a:t>
            </a:r>
          </a:p>
          <a:p>
            <a:r>
              <a:rPr lang="en-US" dirty="0"/>
              <a:t>• </a:t>
            </a:r>
            <a:r>
              <a:rPr lang="en-US" dirty="0" err="1"/>
              <a:t>Đổi</a:t>
            </a:r>
            <a:r>
              <a:rPr lang="en-US" dirty="0"/>
              <a:t> :     429cm = 4,29m.</a:t>
            </a:r>
          </a:p>
          <a:p>
            <a:r>
              <a:rPr lang="en-US" dirty="0"/>
              <a:t>  </a:t>
            </a:r>
            <a:r>
              <a:rPr lang="en-US" dirty="0" err="1"/>
              <a:t>Vậy</a:t>
            </a:r>
            <a:r>
              <a:rPr lang="en-US" dirty="0"/>
              <a:t> :     1,36 + 2,93 = 4,29  (m).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3105150"/>
            <a:ext cx="2360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• Thực hiện phép tính :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5200" y="249555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• Đổi :     1,36m = 136cm</a:t>
            </a:r>
          </a:p>
          <a:p>
            <a:r>
              <a:rPr lang="vi-VN" dirty="0"/>
              <a:t>               2,93m = 293cm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15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c) Đọc kĩ nội dung sau :</a:t>
            </a:r>
          </a:p>
          <a:p>
            <a:r>
              <a:rPr lang="vi-VN" dirty="0"/>
              <a:t>Để tính 1,36 + 2,93 = ?, thông thường ta đặt tính rồi làm như sau :</a:t>
            </a:r>
          </a:p>
        </p:txBody>
      </p:sp>
      <p:pic>
        <p:nvPicPr>
          <p:cNvPr id="5122" name="Picture 2" descr="https://img.loigiaihay.com/picture/2019/0927/b2c-tr81-vnen5.jpg"/>
          <p:cNvPicPr>
            <a:picLocks noChangeAspect="1" noChangeArrowheads="1"/>
          </p:cNvPicPr>
          <p:nvPr/>
        </p:nvPicPr>
        <p:blipFill>
          <a:blip r:embed="rId2"/>
          <a:srcRect r="73444" b="58364"/>
          <a:stretch>
            <a:fillRect/>
          </a:stretch>
        </p:blipFill>
        <p:spPr bwMode="auto">
          <a:xfrm>
            <a:off x="304800" y="742949"/>
            <a:ext cx="2027974" cy="1182985"/>
          </a:xfrm>
          <a:prstGeom prst="rect">
            <a:avLst/>
          </a:prstGeom>
          <a:noFill/>
        </p:spPr>
      </p:pic>
      <p:pic>
        <p:nvPicPr>
          <p:cNvPr id="6" name="Picture 2" descr="https://img.loigiaihay.com/picture/2019/0927/b2c-tr81-vnen5.jpg"/>
          <p:cNvPicPr>
            <a:picLocks noChangeAspect="1" noChangeArrowheads="1"/>
          </p:cNvPicPr>
          <p:nvPr/>
        </p:nvPicPr>
        <p:blipFill>
          <a:blip r:embed="rId2"/>
          <a:srcRect l="28769" b="55390"/>
          <a:stretch>
            <a:fillRect/>
          </a:stretch>
        </p:blipFill>
        <p:spPr bwMode="auto">
          <a:xfrm>
            <a:off x="2438400" y="895350"/>
            <a:ext cx="5439619" cy="1267484"/>
          </a:xfrm>
          <a:prstGeom prst="rect">
            <a:avLst/>
          </a:prstGeom>
          <a:noFill/>
        </p:spPr>
      </p:pic>
      <p:pic>
        <p:nvPicPr>
          <p:cNvPr id="7" name="Picture 2" descr="https://img.loigiaihay.com/picture/2019/0927/b2c-tr81-vnen5.jpg"/>
          <p:cNvPicPr>
            <a:picLocks noChangeAspect="1" noChangeArrowheads="1"/>
          </p:cNvPicPr>
          <p:nvPr/>
        </p:nvPicPr>
        <p:blipFill>
          <a:blip r:embed="rId2"/>
          <a:srcRect t="47584" r="80083"/>
          <a:stretch>
            <a:fillRect/>
          </a:stretch>
        </p:blipFill>
        <p:spPr bwMode="auto">
          <a:xfrm>
            <a:off x="609599" y="2266949"/>
            <a:ext cx="1520981" cy="1489295"/>
          </a:xfrm>
          <a:prstGeom prst="rect">
            <a:avLst/>
          </a:prstGeom>
          <a:noFill/>
        </p:spPr>
      </p:pic>
      <p:pic>
        <p:nvPicPr>
          <p:cNvPr id="8" name="Picture 2" descr="https://img.loigiaihay.com/picture/2019/0927/b2c-tr81-vnen5.jpg"/>
          <p:cNvPicPr>
            <a:picLocks noChangeAspect="1" noChangeArrowheads="1"/>
          </p:cNvPicPr>
          <p:nvPr/>
        </p:nvPicPr>
        <p:blipFill>
          <a:blip r:embed="rId2"/>
          <a:srcRect l="22130" t="62453"/>
          <a:stretch>
            <a:fillRect/>
          </a:stretch>
        </p:blipFill>
        <p:spPr bwMode="auto">
          <a:xfrm>
            <a:off x="2286000" y="2800350"/>
            <a:ext cx="5946612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09550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Câu 3</a:t>
            </a:r>
            <a:endParaRPr lang="vi-VN" dirty="0"/>
          </a:p>
          <a:p>
            <a:r>
              <a:rPr lang="vi-VN" b="1" dirty="0"/>
              <a:t>Thực hành lần lượt các hoạt động sau :</a:t>
            </a:r>
            <a:endParaRPr lang="vi-VN" dirty="0"/>
          </a:p>
          <a:p>
            <a:r>
              <a:rPr lang="vi-VN" dirty="0"/>
              <a:t>a) Thảo luận cách đặt tính rồi tính :  12,6 + 9,78.</a:t>
            </a:r>
          </a:p>
          <a:p>
            <a:r>
              <a:rPr lang="vi-VN" dirty="0"/>
              <a:t>b) Đọc kĩ nội dung sau :</a:t>
            </a:r>
          </a:p>
          <a:p>
            <a:r>
              <a:rPr lang="vi-VN" dirty="0"/>
              <a:t>Để tính 12,6 + 9,78 = ?, thông thường ta đặt tính rồi làm như sau :</a:t>
            </a:r>
          </a:p>
        </p:txBody>
      </p:sp>
      <p:pic>
        <p:nvPicPr>
          <p:cNvPr id="7" name="Picture 2" descr="https://img.loigiaihay.com/picture/2019/0927/b3b-tr81-vnen5.jpg"/>
          <p:cNvPicPr>
            <a:picLocks noChangeAspect="1" noChangeArrowheads="1"/>
          </p:cNvPicPr>
          <p:nvPr/>
        </p:nvPicPr>
        <p:blipFill>
          <a:blip r:embed="rId2"/>
          <a:srcRect r="60450" b="64706"/>
          <a:stretch>
            <a:fillRect/>
          </a:stretch>
        </p:blipFill>
        <p:spPr bwMode="auto">
          <a:xfrm>
            <a:off x="533400" y="2038350"/>
            <a:ext cx="3124200" cy="914400"/>
          </a:xfrm>
          <a:prstGeom prst="rect">
            <a:avLst/>
          </a:prstGeom>
          <a:noFill/>
        </p:spPr>
      </p:pic>
      <p:pic>
        <p:nvPicPr>
          <p:cNvPr id="8" name="Picture 2" descr="https://img.loigiaihay.com/picture/2019/0927/b3b-tr81-vnen5.jpg"/>
          <p:cNvPicPr>
            <a:picLocks noChangeAspect="1" noChangeArrowheads="1"/>
          </p:cNvPicPr>
          <p:nvPr/>
        </p:nvPicPr>
        <p:blipFill>
          <a:blip r:embed="rId2"/>
          <a:srcRect t="38235" r="78778" b="15931"/>
          <a:stretch>
            <a:fillRect/>
          </a:stretch>
        </p:blipFill>
        <p:spPr bwMode="auto">
          <a:xfrm>
            <a:off x="533400" y="3181349"/>
            <a:ext cx="1828800" cy="1295401"/>
          </a:xfrm>
          <a:prstGeom prst="rect">
            <a:avLst/>
          </a:prstGeom>
          <a:noFill/>
        </p:spPr>
      </p:pic>
      <p:pic>
        <p:nvPicPr>
          <p:cNvPr id="9" name="Picture 2" descr="https://img.loigiaihay.com/picture/2019/0927/b3b-tr81-vnen5.jpg"/>
          <p:cNvPicPr>
            <a:picLocks noChangeAspect="1" noChangeArrowheads="1"/>
          </p:cNvPicPr>
          <p:nvPr/>
        </p:nvPicPr>
        <p:blipFill>
          <a:blip r:embed="rId2"/>
          <a:srcRect l="23151" t="55882"/>
          <a:stretch>
            <a:fillRect/>
          </a:stretch>
        </p:blipFill>
        <p:spPr bwMode="auto">
          <a:xfrm>
            <a:off x="2667000" y="3790950"/>
            <a:ext cx="6070596" cy="1143000"/>
          </a:xfrm>
          <a:prstGeom prst="rect">
            <a:avLst/>
          </a:prstGeom>
          <a:noFill/>
        </p:spPr>
      </p:pic>
      <p:pic>
        <p:nvPicPr>
          <p:cNvPr id="14" name="Picture 2" descr="https://img.loigiaihay.com/picture/2019/0927/b3b-tr81-vnen5.jpg"/>
          <p:cNvPicPr>
            <a:picLocks noChangeAspect="1" noChangeArrowheads="1"/>
          </p:cNvPicPr>
          <p:nvPr/>
        </p:nvPicPr>
        <p:blipFill>
          <a:blip r:embed="rId2"/>
          <a:srcRect t="84069" r="78778"/>
          <a:stretch>
            <a:fillRect/>
          </a:stretch>
        </p:blipFill>
        <p:spPr bwMode="auto">
          <a:xfrm>
            <a:off x="533400" y="4476750"/>
            <a:ext cx="1828800" cy="450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85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c) 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: 23,4  + 8,76.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66675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giải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1047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Ta đặt tính rồi tính như sau :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b="68750"/>
          <a:stretch>
            <a:fillRect/>
          </a:stretch>
        </p:blipFill>
        <p:spPr bwMode="auto">
          <a:xfrm>
            <a:off x="2438400" y="1586400"/>
            <a:ext cx="118533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 t="25000" b="37500"/>
          <a:stretch>
            <a:fillRect/>
          </a:stretch>
        </p:blipFill>
        <p:spPr bwMode="auto">
          <a:xfrm>
            <a:off x="2438400" y="1885950"/>
            <a:ext cx="1185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 t="62500"/>
          <a:stretch>
            <a:fillRect/>
          </a:stretch>
        </p:blipFill>
        <p:spPr bwMode="auto">
          <a:xfrm>
            <a:off x="2490950" y="2443000"/>
            <a:ext cx="1185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79223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Câu 4</a:t>
            </a:r>
            <a:r>
              <a:rPr lang="en-US" sz="2000" b="1" dirty="0"/>
              <a:t>. </a:t>
            </a:r>
            <a:r>
              <a:rPr lang="vi-VN" sz="2000" b="1" dirty="0"/>
              <a:t>a) Đọc kĩ nội dung sau và đố bạn nêu cách cộng hai số thập phân.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16194"/>
              </p:ext>
            </p:extLst>
          </p:nvPr>
        </p:nvGraphicFramePr>
        <p:xfrm>
          <a:off x="304800" y="590550"/>
          <a:ext cx="8534400" cy="1676400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fontAlgn="t"/>
                      <a:r>
                        <a:rPr lang="vi-VN" sz="2000" b="1" dirty="0">
                          <a:solidFill>
                            <a:srgbClr val="FF0000"/>
                          </a:solidFill>
                        </a:rPr>
                        <a:t>Muốn cộng hai số thập phân ta làm như sau :</a:t>
                      </a:r>
                    </a:p>
                    <a:p>
                      <a:pPr fontAlgn="t"/>
                      <a:r>
                        <a:rPr lang="vi-VN" sz="2000" b="1" dirty="0">
                          <a:solidFill>
                            <a:srgbClr val="FF0000"/>
                          </a:solidFill>
                        </a:rPr>
                        <a:t>- Viết số hạng này dưới số hạng kia sao cho các chữ số ở cùng một hàng đặt thẳng cột với nhau.</a:t>
                      </a:r>
                    </a:p>
                    <a:p>
                      <a:pPr fontAlgn="t"/>
                      <a:r>
                        <a:rPr lang="vi-VN" sz="2000" b="1" dirty="0">
                          <a:solidFill>
                            <a:srgbClr val="FF0000"/>
                          </a:solidFill>
                        </a:rPr>
                        <a:t>- Thực hiện phép cộng như cộng các số tự nhiên.</a:t>
                      </a:r>
                    </a:p>
                    <a:p>
                      <a:pPr fontAlgn="t"/>
                      <a:r>
                        <a:rPr lang="vi-VN" sz="2000" b="1" dirty="0">
                          <a:solidFill>
                            <a:srgbClr val="FF0000"/>
                          </a:solidFill>
                        </a:rPr>
                        <a:t>- Viết dấu phẩy ở tổng thẳng cột với các dấu phẩy của các số hạng.</a:t>
                      </a:r>
                    </a:p>
                  </a:txBody>
                  <a:tcPr marL="39168" marR="39168" marT="39168" marB="391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F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226695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b) </a:t>
            </a:r>
            <a:r>
              <a:rPr lang="en-US" b="1" dirty="0" err="1"/>
              <a:t>Nói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cộng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thập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, </a:t>
            </a:r>
            <a:r>
              <a:rPr lang="en-US" b="1" dirty="0" err="1"/>
              <a:t>lấy</a:t>
            </a:r>
            <a:r>
              <a:rPr lang="en-US" b="1" dirty="0"/>
              <a:t> </a:t>
            </a:r>
            <a:r>
              <a:rPr lang="en-US" b="1" dirty="0" err="1"/>
              <a:t>ví</a:t>
            </a:r>
            <a:r>
              <a:rPr lang="en-US" b="1" dirty="0"/>
              <a:t> </a:t>
            </a:r>
            <a:r>
              <a:rPr lang="en-US" b="1" dirty="0" err="1"/>
              <a:t>dụ</a:t>
            </a:r>
            <a:r>
              <a:rPr lang="en-US" b="1" dirty="0"/>
              <a:t> minh </a:t>
            </a:r>
            <a:r>
              <a:rPr lang="en-US" b="1" dirty="0" err="1"/>
              <a:t>họa</a:t>
            </a:r>
            <a:r>
              <a:rPr lang="en-US" b="1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952750"/>
            <a:ext cx="8610600" cy="163121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*) Muốn cộng hai số thập phân ta làm như sau :</a:t>
            </a:r>
          </a:p>
          <a:p>
            <a:r>
              <a:rPr lang="vi-VN" sz="2000" b="1" dirty="0">
                <a:solidFill>
                  <a:srgbClr val="FF0000"/>
                </a:solidFill>
              </a:rPr>
              <a:t>- Viết số hạng này dưới số hạng kia sao cho các chữ số ở cùng một hàng đặt thẳng cột với nhau.</a:t>
            </a:r>
          </a:p>
          <a:p>
            <a:r>
              <a:rPr lang="vi-VN" sz="2000" b="1" dirty="0">
                <a:solidFill>
                  <a:srgbClr val="FF0000"/>
                </a:solidFill>
              </a:rPr>
              <a:t>- Thực hiện phép cộng như cộng các số tự nhiên.</a:t>
            </a:r>
          </a:p>
          <a:p>
            <a:r>
              <a:rPr lang="vi-VN" sz="2000" b="1" dirty="0">
                <a:solidFill>
                  <a:srgbClr val="FF0000"/>
                </a:solidFill>
              </a:rPr>
              <a:t>- Viết dấu phẩy ở tổng thẳng cột với các dấu phẩy của các số hạng.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ong n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2527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000" b="1" u="sng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330" y="971550"/>
            <a:ext cx="560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CC00"/>
                </a:solidFill>
              </a:rPr>
              <a:t>BÀI 30: CỘNG HAI SỐ THẬP PHÂN</a:t>
            </a:r>
            <a:r>
              <a:rPr lang="vi-VN" b="1" dirty="0">
                <a:solidFill>
                  <a:srgbClr val="FFCC00"/>
                </a:solidFill>
              </a:rPr>
              <a:t> </a:t>
            </a:r>
            <a:r>
              <a:rPr lang="es-ES" b="1" dirty="0">
                <a:solidFill>
                  <a:srgbClr val="FFCC00"/>
                </a:solidFill>
              </a:rPr>
              <a:t>( TIẾT 2)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752600" y="209550"/>
            <a:ext cx="563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25 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284468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img.loigiaihay.com/picture/2019/0927/tr81-vi-du-cau-4b.jpg"/>
          <p:cNvPicPr>
            <a:picLocks noChangeAspect="1" noChangeArrowheads="1"/>
          </p:cNvPicPr>
          <p:nvPr/>
        </p:nvPicPr>
        <p:blipFill>
          <a:blip r:embed="rId2"/>
          <a:srcRect b="68889"/>
          <a:stretch>
            <a:fillRect/>
          </a:stretch>
        </p:blipFill>
        <p:spPr bwMode="auto">
          <a:xfrm>
            <a:off x="304800" y="133350"/>
            <a:ext cx="6079360" cy="1066800"/>
          </a:xfrm>
          <a:prstGeom prst="rect">
            <a:avLst/>
          </a:prstGeom>
          <a:noFill/>
        </p:spPr>
      </p:pic>
      <p:pic>
        <p:nvPicPr>
          <p:cNvPr id="7" name="Picture 2" descr="https://img.loigiaihay.com/picture/2019/0927/tr81-vi-du-cau-4b.jpg"/>
          <p:cNvPicPr>
            <a:picLocks noChangeAspect="1" noChangeArrowheads="1"/>
          </p:cNvPicPr>
          <p:nvPr/>
        </p:nvPicPr>
        <p:blipFill>
          <a:blip r:embed="rId2"/>
          <a:srcRect t="60000" r="82452" b="11112"/>
          <a:stretch>
            <a:fillRect/>
          </a:stretch>
        </p:blipFill>
        <p:spPr bwMode="auto">
          <a:xfrm>
            <a:off x="609600" y="1428750"/>
            <a:ext cx="1066800" cy="990600"/>
          </a:xfrm>
          <a:prstGeom prst="rect">
            <a:avLst/>
          </a:prstGeom>
          <a:noFill/>
        </p:spPr>
      </p:pic>
      <p:pic>
        <p:nvPicPr>
          <p:cNvPr id="8" name="Picture 2" descr="https://img.loigiaihay.com/picture/2019/0927/tr81-vi-du-cau-4b.jpg"/>
          <p:cNvPicPr>
            <a:picLocks noChangeAspect="1" noChangeArrowheads="1"/>
          </p:cNvPicPr>
          <p:nvPr/>
        </p:nvPicPr>
        <p:blipFill>
          <a:blip r:embed="rId2"/>
          <a:srcRect t="88889" r="83750"/>
          <a:stretch>
            <a:fillRect/>
          </a:stretch>
        </p:blipFill>
        <p:spPr bwMode="auto">
          <a:xfrm>
            <a:off x="609600" y="2495550"/>
            <a:ext cx="990600" cy="381000"/>
          </a:xfrm>
          <a:prstGeom prst="rect">
            <a:avLst/>
          </a:prstGeom>
          <a:noFill/>
        </p:spPr>
      </p:pic>
      <p:pic>
        <p:nvPicPr>
          <p:cNvPr id="9" name="Picture 2" descr="https://img.loigiaihay.com/picture/2019/0927/tr81-vi-du-cau-4b.jpg"/>
          <p:cNvPicPr>
            <a:picLocks noChangeAspect="1" noChangeArrowheads="1"/>
          </p:cNvPicPr>
          <p:nvPr/>
        </p:nvPicPr>
        <p:blipFill>
          <a:blip r:embed="rId2"/>
          <a:srcRect l="72698" t="60000" b="11111"/>
          <a:stretch>
            <a:fillRect/>
          </a:stretch>
        </p:blipFill>
        <p:spPr bwMode="auto">
          <a:xfrm>
            <a:off x="5105400" y="1352550"/>
            <a:ext cx="1659760" cy="990600"/>
          </a:xfrm>
          <a:prstGeom prst="rect">
            <a:avLst/>
          </a:prstGeom>
          <a:noFill/>
        </p:spPr>
      </p:pic>
      <p:pic>
        <p:nvPicPr>
          <p:cNvPr id="11" name="Picture 2" descr="https://img.loigiaihay.com/picture/2019/0927/tr81-vi-du-cau-4b.jpg"/>
          <p:cNvPicPr>
            <a:picLocks noChangeAspect="1" noChangeArrowheads="1"/>
          </p:cNvPicPr>
          <p:nvPr/>
        </p:nvPicPr>
        <p:blipFill>
          <a:blip r:embed="rId2"/>
          <a:srcRect l="68938" t="88889"/>
          <a:stretch>
            <a:fillRect/>
          </a:stretch>
        </p:blipFill>
        <p:spPr bwMode="auto">
          <a:xfrm>
            <a:off x="4876800" y="2419350"/>
            <a:ext cx="1888360" cy="3810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33600" y="890885"/>
            <a:ext cx="51816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HOẠT ĐỘNG THỰC HÀNH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2433</TotalTime>
  <Words>963</Words>
  <Application>Microsoft Office PowerPoint</Application>
  <PresentationFormat>On-screen Show (16:9)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414</cp:revision>
  <dcterms:created xsi:type="dcterms:W3CDTF">2020-04-08T08:50:55Z</dcterms:created>
  <dcterms:modified xsi:type="dcterms:W3CDTF">2021-11-26T10:10:00Z</dcterms:modified>
</cp:coreProperties>
</file>